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62" r:id="rId3"/>
    <p:sldId id="260" r:id="rId4"/>
    <p:sldId id="257" r:id="rId5"/>
    <p:sldId id="275" r:id="rId6"/>
    <p:sldId id="276" r:id="rId7"/>
    <p:sldId id="278" r:id="rId8"/>
    <p:sldId id="279" r:id="rId9"/>
    <p:sldId id="277" r:id="rId10"/>
    <p:sldId id="274" r:id="rId11"/>
    <p:sldId id="263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933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8"/>
    <p:restoredTop sz="94694"/>
  </p:normalViewPr>
  <p:slideViewPr>
    <p:cSldViewPr snapToGrid="0" snapToObjects="1" showGuides="1">
      <p:cViewPr varScale="1">
        <p:scale>
          <a:sx n="125" d="100"/>
          <a:sy n="125" d="100"/>
        </p:scale>
        <p:origin x="114" y="216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9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710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890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096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74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86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577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551-C6A2-6D44-9A81-20B0DFB7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EF13A-BEDD-8D40-AC6C-A39969AD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FB4E8-8C55-204A-9573-634F389D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9D78F-1EEB-F743-A9FB-1B91894C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020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C40A-3F5C-0E49-8F8F-6D9B29B5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F6FE-AE6D-AA46-B7E6-274E9FEC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48ED1-3C22-CF4D-964F-6309C68D3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0880F-C387-A147-90BC-C25E5F37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54222-DA1D-5942-8C32-925C8CDD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0EA64-309A-514C-86EA-FAFE5044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4901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B0C9-7B40-FA40-987F-51603A9D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F6F5-7F35-EB4D-A1EC-863E7E34C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E35B1-C2B0-4D4B-943E-DEB98AAF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6A77F-094E-5646-B960-EB9F6F1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D75F-2872-9748-8FDD-854012C2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C3EB-745B-034B-8C75-CEC8F7C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780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34EEB-BD8A-2044-8B35-C5AE56E51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A23D1-7F69-7E47-A6BD-BB612A4E4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27B6-FD45-B74E-996A-99BB45F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53127-1CB8-1D46-8EE1-22CBD542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FF5BE-5006-9542-9F89-C97DC7BD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143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31/10/20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31/10/20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31/10/20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31/10/20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6ECB6-BE35-5F47-9527-63BD8453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pic>
        <p:nvPicPr>
          <p:cNvPr id="117" name="Obrázek 116" descr="Obsah obrázku objekt, hodiny, interiér&#10;&#10;&#10;&#10;Popis se vygeneroval automaticky.">
            <a:extLst>
              <a:ext uri="{FF2B5EF4-FFF2-40B4-BE49-F238E27FC236}">
                <a16:creationId xmlns:a16="http://schemas.microsoft.com/office/drawing/2014/main" id="{F769A674-0C2E-6F4A-9D0D-18FAA4C606C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0196" y="227013"/>
            <a:ext cx="6337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  <p15:guide id="20" orient="horz" pos="14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31.10.2020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31/10/20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203497" y="1840230"/>
            <a:ext cx="11796416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GB" sz="4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500527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Ing. </a:t>
            </a:r>
            <a:r>
              <a:rPr lang="en-US" sz="2600" b="1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</a:t>
            </a:r>
            <a:r>
              <a:rPr lang="cs-CZ" sz="26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Skanderov</a:t>
            </a:r>
            <a:r>
              <a:rPr lang="cs-CZ" sz="26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á,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</a:t>
            </a:r>
          </a:p>
          <a:p>
            <a:pPr algn="ctr"/>
            <a:endParaRPr lang="cs-CZ" dirty="0"/>
          </a:p>
          <a:p>
            <a:pPr algn="ctr"/>
            <a:r>
              <a:rPr lang="cs-CZ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407</a:t>
            </a:r>
          </a:p>
          <a:p>
            <a:pPr algn="ctr"/>
            <a:r>
              <a:rPr lang="cs-CZ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+420 597 325 967</a:t>
            </a:r>
          </a:p>
          <a:p>
            <a:pPr algn="ctr"/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cs-CZ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lenka.skanderova@vsb.cz</a:t>
            </a:r>
          </a:p>
          <a:p>
            <a:pPr algn="ctr"/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cs-CZ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omel.vsb.cz/</a:t>
            </a:r>
            <a:r>
              <a:rPr lang="en-US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~ska206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2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03" y="2187892"/>
            <a:ext cx="11807825" cy="2054225"/>
          </a:xfrm>
        </p:spPr>
        <p:txBody>
          <a:bodyPr/>
          <a:lstStyle/>
          <a:p>
            <a:r>
              <a:rPr lang="en-US" sz="4800" dirty="0">
                <a:solidFill>
                  <a:srgbClr val="00A499"/>
                </a:solidFill>
              </a:rPr>
              <a:t>Biologically inspired algorithms</a:t>
            </a:r>
            <a:br>
              <a:rPr lang="en-US" sz="4800" dirty="0">
                <a:solidFill>
                  <a:srgbClr val="00A499"/>
                </a:solidFill>
              </a:rPr>
            </a:br>
            <a:r>
              <a:rPr lang="en-US" sz="4800" dirty="0">
                <a:solidFill>
                  <a:srgbClr val="00A499"/>
                </a:solidFill>
              </a:rPr>
              <a:t>Exercise 6</a:t>
            </a:r>
            <a:endParaRPr lang="cs-CZ" sz="4800" dirty="0">
              <a:solidFill>
                <a:srgbClr val="00A499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603" y="4242117"/>
            <a:ext cx="11797067" cy="977583"/>
          </a:xfrm>
        </p:spPr>
        <p:txBody>
          <a:bodyPr/>
          <a:lstStyle/>
          <a:p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Lenka</a:t>
            </a:r>
            <a:r>
              <a:rPr lang="en-US" dirty="0"/>
              <a:t> </a:t>
            </a:r>
            <a:r>
              <a:rPr lang="en-US" dirty="0" err="1"/>
              <a:t>Skanderov</a:t>
            </a:r>
            <a:r>
              <a:rPr lang="cs-CZ" dirty="0"/>
              <a:t>á, </a:t>
            </a:r>
            <a:r>
              <a:rPr lang="cs-CZ" dirty="0" err="1"/>
              <a:t>Ph</a:t>
            </a:r>
            <a:r>
              <a:rPr lang="cs-CZ" dirty="0"/>
              <a:t>. D.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CFA50-A063-9142-88B9-F0C90FFC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Content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8822"/>
            <a:ext cx="11796416" cy="3910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Particle Swarm Optimization (PSO)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PSO – Control Parameters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03497" y="2278822"/>
                <a:ext cx="11796416" cy="391053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𝑝𝑜𝑝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GB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number of individuals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… number of migration cycles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… learning constants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… minimal and maximal velocity</a:t>
                </a:r>
              </a:p>
              <a:p>
                <a:endParaRPr lang="en-GB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3497" y="2278822"/>
                <a:ext cx="11796416" cy="3910534"/>
              </a:xfrm>
              <a:blipFill>
                <a:blip r:embed="rId3"/>
                <a:stretch>
                  <a:fillRect l="-672" t="-218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833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PSO – Particle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5106725" y="255182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3.4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106725" y="367196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5106724" y="292520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5106725" y="329858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5106725" y="404534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2.2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ovéPole 12"/>
              <p:cNvSpPr txBox="1"/>
              <p:nvPr/>
            </p:nvSpPr>
            <p:spPr>
              <a:xfrm>
                <a:off x="411480" y="2119449"/>
                <a:ext cx="4433941" cy="371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Particle = Solution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parameters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𝑝𝐵𝑒𝑠𝑡</m:t>
                    </m:r>
                  </m:oMath>
                </a14:m>
                <a:r>
                  <a:rPr lang="en-GB" dirty="0"/>
                  <a:t> … personal best position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the 1</a:t>
                </a:r>
                <a:r>
                  <a:rPr lang="en-US" baseline="30000" dirty="0"/>
                  <a:t>st</a:t>
                </a:r>
                <a:r>
                  <a:rPr lang="en-US" dirty="0"/>
                  <a:t>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𝑝𝐵𝑒𝑠𝑡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lvl="1"/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ovéPol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2119449"/>
                <a:ext cx="4433941" cy="3714735"/>
              </a:xfrm>
              <a:prstGeom prst="rect">
                <a:avLst/>
              </a:prstGeom>
              <a:blipFill>
                <a:blip r:embed="rId3"/>
                <a:stretch>
                  <a:fillRect l="-963" t="-98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délník 13"/>
          <p:cNvSpPr/>
          <p:nvPr/>
        </p:nvSpPr>
        <p:spPr>
          <a:xfrm>
            <a:off x="5110850" y="460541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48.65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6071444" y="254955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0.3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2" name="Obdélník 21"/>
          <p:cNvSpPr/>
          <p:nvPr/>
        </p:nvSpPr>
        <p:spPr>
          <a:xfrm>
            <a:off x="6071444" y="366969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3" name="Obdélník 22"/>
          <p:cNvSpPr/>
          <p:nvPr/>
        </p:nvSpPr>
        <p:spPr>
          <a:xfrm>
            <a:off x="6071443" y="292293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-1.2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4" name="Obdélník 23"/>
          <p:cNvSpPr/>
          <p:nvPr/>
        </p:nvSpPr>
        <p:spPr>
          <a:xfrm>
            <a:off x="6071444" y="329631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0.6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5" name="Obdélník 24"/>
          <p:cNvSpPr/>
          <p:nvPr/>
        </p:nvSpPr>
        <p:spPr>
          <a:xfrm>
            <a:off x="6071444" y="404307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-0.8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ovéPole 36"/>
              <p:cNvSpPr txBox="1"/>
              <p:nvPr/>
            </p:nvSpPr>
            <p:spPr>
              <a:xfrm>
                <a:off x="5124539" y="5063657"/>
                <a:ext cx="574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7" name="TextovéPol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39" y="5063657"/>
                <a:ext cx="574452" cy="276999"/>
              </a:xfrm>
              <a:prstGeom prst="rect">
                <a:avLst/>
              </a:prstGeom>
              <a:blipFill>
                <a:blip r:embed="rId4"/>
                <a:stretch>
                  <a:fillRect l="-13830" t="-48889" r="-31915" b="-355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ovéPole 43"/>
          <p:cNvSpPr txBox="1"/>
          <p:nvPr/>
        </p:nvSpPr>
        <p:spPr>
          <a:xfrm>
            <a:off x="4424107" y="1693901"/>
            <a:ext cx="355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A499"/>
                </a:solidFill>
              </a:rPr>
              <a:t>Individual – 1</a:t>
            </a:r>
            <a:r>
              <a:rPr lang="en-GB" baseline="30000" dirty="0">
                <a:solidFill>
                  <a:srgbClr val="00A499"/>
                </a:solidFill>
              </a:rPr>
              <a:t>st</a:t>
            </a:r>
            <a:r>
              <a:rPr lang="en-GB" dirty="0">
                <a:solidFill>
                  <a:srgbClr val="00A499"/>
                </a:solidFill>
              </a:rPr>
              <a:t> generation</a:t>
            </a:r>
            <a:endParaRPr lang="cs-CZ" dirty="0">
              <a:solidFill>
                <a:srgbClr val="00A4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/>
              <p:cNvSpPr txBox="1"/>
              <p:nvPr/>
            </p:nvSpPr>
            <p:spPr>
              <a:xfrm>
                <a:off x="5110850" y="2177993"/>
                <a:ext cx="60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50" y="2177993"/>
                <a:ext cx="601831" cy="369332"/>
              </a:xfrm>
              <a:prstGeom prst="rect">
                <a:avLst/>
              </a:prstGeom>
              <a:blipFill>
                <a:blip r:embed="rId5"/>
                <a:stretch>
                  <a:fillRect t="-22951" r="-171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délník 44"/>
          <p:cNvSpPr/>
          <p:nvPr/>
        </p:nvSpPr>
        <p:spPr>
          <a:xfrm>
            <a:off x="7099753" y="256450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3.4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46" name="Obdélník 45"/>
          <p:cNvSpPr/>
          <p:nvPr/>
        </p:nvSpPr>
        <p:spPr>
          <a:xfrm>
            <a:off x="7099753" y="368464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47" name="Obdélník 46"/>
          <p:cNvSpPr/>
          <p:nvPr/>
        </p:nvSpPr>
        <p:spPr>
          <a:xfrm>
            <a:off x="7099752" y="293788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48" name="Obdélník 47"/>
          <p:cNvSpPr/>
          <p:nvPr/>
        </p:nvSpPr>
        <p:spPr>
          <a:xfrm>
            <a:off x="7099753" y="331126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49" name="Obdélník 48"/>
          <p:cNvSpPr/>
          <p:nvPr/>
        </p:nvSpPr>
        <p:spPr>
          <a:xfrm>
            <a:off x="7099753" y="405802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50" name="Obdélník 49"/>
          <p:cNvSpPr/>
          <p:nvPr/>
        </p:nvSpPr>
        <p:spPr>
          <a:xfrm>
            <a:off x="7103878" y="461809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48.65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ovéPole 50"/>
              <p:cNvSpPr txBox="1"/>
              <p:nvPr/>
            </p:nvSpPr>
            <p:spPr>
              <a:xfrm>
                <a:off x="6852464" y="5042241"/>
                <a:ext cx="108068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𝑝𝐵𝑒𝑠𝑡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51" name="TextovéPole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464" y="5042241"/>
                <a:ext cx="1080680" cy="298415"/>
              </a:xfrm>
              <a:prstGeom prst="rect">
                <a:avLst/>
              </a:prstGeom>
              <a:blipFill>
                <a:blip r:embed="rId6"/>
                <a:stretch>
                  <a:fillRect l="-7345" t="-40816" r="-7910" b="-2653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ovéPole 51"/>
              <p:cNvSpPr txBox="1"/>
              <p:nvPr/>
            </p:nvSpPr>
            <p:spPr>
              <a:xfrm>
                <a:off x="7032039" y="2161374"/>
                <a:ext cx="60183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𝑝𝐵𝑒𝑠𝑡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52" name="TextovéPol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039" y="2161374"/>
                <a:ext cx="601831" cy="390748"/>
              </a:xfrm>
              <a:prstGeom prst="rect">
                <a:avLst/>
              </a:prstGeom>
              <a:blipFill>
                <a:blip r:embed="rId7"/>
                <a:stretch>
                  <a:fillRect t="-20313" r="-42857" b="-625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ovéPole 52"/>
              <p:cNvSpPr txBox="1"/>
              <p:nvPr/>
            </p:nvSpPr>
            <p:spPr>
              <a:xfrm>
                <a:off x="6071443" y="2171104"/>
                <a:ext cx="60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53" name="TextovéPol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443" y="2171104"/>
                <a:ext cx="601831" cy="369332"/>
              </a:xfrm>
              <a:prstGeom prst="rect">
                <a:avLst/>
              </a:prstGeom>
              <a:blipFill>
                <a:blip r:embed="rId8"/>
                <a:stretch>
                  <a:fillRect t="-22951" r="-171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délník 53"/>
          <p:cNvSpPr/>
          <p:nvPr/>
        </p:nvSpPr>
        <p:spPr>
          <a:xfrm>
            <a:off x="8749085" y="256155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5.2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55" name="Obdélník 54"/>
          <p:cNvSpPr/>
          <p:nvPr/>
        </p:nvSpPr>
        <p:spPr>
          <a:xfrm>
            <a:off x="8749085" y="368169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4.8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56" name="Obdélník 55"/>
          <p:cNvSpPr/>
          <p:nvPr/>
        </p:nvSpPr>
        <p:spPr>
          <a:xfrm>
            <a:off x="8749084" y="293493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57" name="Obdélník 56"/>
          <p:cNvSpPr/>
          <p:nvPr/>
        </p:nvSpPr>
        <p:spPr>
          <a:xfrm>
            <a:off x="8749085" y="330831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7.6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58" name="Obdélník 57"/>
          <p:cNvSpPr/>
          <p:nvPr/>
        </p:nvSpPr>
        <p:spPr>
          <a:xfrm>
            <a:off x="8749085" y="405507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10.2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59" name="Obdélník 58"/>
          <p:cNvSpPr/>
          <p:nvPr/>
        </p:nvSpPr>
        <p:spPr>
          <a:xfrm>
            <a:off x="8753210" y="4615142"/>
            <a:ext cx="657490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104.04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0" name="Obdélník 59"/>
          <p:cNvSpPr/>
          <p:nvPr/>
        </p:nvSpPr>
        <p:spPr>
          <a:xfrm>
            <a:off x="9713804" y="255928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0.9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1" name="Obdélník 60"/>
          <p:cNvSpPr/>
          <p:nvPr/>
        </p:nvSpPr>
        <p:spPr>
          <a:xfrm>
            <a:off x="9713804" y="367942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2" name="Obdélník 61"/>
          <p:cNvSpPr/>
          <p:nvPr/>
        </p:nvSpPr>
        <p:spPr>
          <a:xfrm>
            <a:off x="9713803" y="293266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3" name="Obdélník 62"/>
          <p:cNvSpPr/>
          <p:nvPr/>
        </p:nvSpPr>
        <p:spPr>
          <a:xfrm>
            <a:off x="9713804" y="330604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4" name="Obdélník 63"/>
          <p:cNvSpPr/>
          <p:nvPr/>
        </p:nvSpPr>
        <p:spPr>
          <a:xfrm>
            <a:off x="9713804" y="405280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-0.5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ovéPole 64"/>
              <p:cNvSpPr txBox="1"/>
              <p:nvPr/>
            </p:nvSpPr>
            <p:spPr>
              <a:xfrm>
                <a:off x="8766899" y="5073387"/>
                <a:ext cx="574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65" name="TextovéPo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899" y="5073387"/>
                <a:ext cx="574452" cy="276999"/>
              </a:xfrm>
              <a:prstGeom prst="rect">
                <a:avLst/>
              </a:prstGeom>
              <a:blipFill>
                <a:blip r:embed="rId9"/>
                <a:stretch>
                  <a:fillRect l="-13830" t="-45652" r="-32979" b="-3260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ovéPole 65"/>
              <p:cNvSpPr txBox="1"/>
              <p:nvPr/>
            </p:nvSpPr>
            <p:spPr>
              <a:xfrm>
                <a:off x="8753210" y="2187723"/>
                <a:ext cx="60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66" name="TextovéPole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210" y="2187723"/>
                <a:ext cx="601831" cy="369332"/>
              </a:xfrm>
              <a:prstGeom prst="rect">
                <a:avLst/>
              </a:prstGeom>
              <a:blipFill>
                <a:blip r:embed="rId10"/>
                <a:stretch>
                  <a:fillRect t="-23333" r="-16162" b="-1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délník 66"/>
          <p:cNvSpPr/>
          <p:nvPr/>
        </p:nvSpPr>
        <p:spPr>
          <a:xfrm>
            <a:off x="10742113" y="257423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3.4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8" name="Obdélník 67"/>
          <p:cNvSpPr/>
          <p:nvPr/>
        </p:nvSpPr>
        <p:spPr>
          <a:xfrm>
            <a:off x="10742113" y="369437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69" name="Obdélník 68"/>
          <p:cNvSpPr/>
          <p:nvPr/>
        </p:nvSpPr>
        <p:spPr>
          <a:xfrm>
            <a:off x="10742112" y="294761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70" name="Obdélník 69"/>
          <p:cNvSpPr/>
          <p:nvPr/>
        </p:nvSpPr>
        <p:spPr>
          <a:xfrm>
            <a:off x="10742113" y="332099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71" name="Obdélník 70"/>
          <p:cNvSpPr/>
          <p:nvPr/>
        </p:nvSpPr>
        <p:spPr>
          <a:xfrm>
            <a:off x="10742113" y="406775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72" name="Obdélník 71"/>
          <p:cNvSpPr/>
          <p:nvPr/>
        </p:nvSpPr>
        <p:spPr>
          <a:xfrm>
            <a:off x="10746238" y="4627823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48.65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ovéPole 72"/>
              <p:cNvSpPr txBox="1"/>
              <p:nvPr/>
            </p:nvSpPr>
            <p:spPr>
              <a:xfrm>
                <a:off x="10494824" y="5051971"/>
                <a:ext cx="108068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𝑝𝐵𝑒𝑠𝑡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73" name="TextovéPol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824" y="5051971"/>
                <a:ext cx="1080680" cy="298415"/>
              </a:xfrm>
              <a:prstGeom prst="rect">
                <a:avLst/>
              </a:prstGeom>
              <a:blipFill>
                <a:blip r:embed="rId11"/>
                <a:stretch>
                  <a:fillRect l="-7345" t="-42857" r="-7910" b="-2653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ovéPole 73"/>
              <p:cNvSpPr txBox="1"/>
              <p:nvPr/>
            </p:nvSpPr>
            <p:spPr>
              <a:xfrm>
                <a:off x="10674399" y="2171104"/>
                <a:ext cx="60183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𝑝𝐵𝑒𝑠𝑡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74" name="TextovéPol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399" y="2171104"/>
                <a:ext cx="601831" cy="390748"/>
              </a:xfrm>
              <a:prstGeom prst="rect">
                <a:avLst/>
              </a:prstGeom>
              <a:blipFill>
                <a:blip r:embed="rId12"/>
                <a:stretch>
                  <a:fillRect t="-20313" r="-41414" b="-781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ovéPole 74"/>
              <p:cNvSpPr txBox="1"/>
              <p:nvPr/>
            </p:nvSpPr>
            <p:spPr>
              <a:xfrm>
                <a:off x="9713803" y="2180834"/>
                <a:ext cx="60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75" name="TextovéPol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803" y="2180834"/>
                <a:ext cx="601831" cy="369332"/>
              </a:xfrm>
              <a:prstGeom prst="rect">
                <a:avLst/>
              </a:prstGeom>
              <a:blipFill>
                <a:blip r:embed="rId13"/>
                <a:stretch>
                  <a:fillRect t="-23333" r="-18182" b="-1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ovéPole 75"/>
          <p:cNvSpPr txBox="1"/>
          <p:nvPr/>
        </p:nvSpPr>
        <p:spPr>
          <a:xfrm>
            <a:off x="8234876" y="1663971"/>
            <a:ext cx="355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A499"/>
                </a:solidFill>
              </a:rPr>
              <a:t>Individual – next generations</a:t>
            </a:r>
            <a:endParaRPr lang="cs-CZ" dirty="0">
              <a:solidFill>
                <a:srgbClr val="00A499"/>
              </a:solidFill>
            </a:endParaRPr>
          </a:p>
        </p:txBody>
      </p:sp>
      <p:sp>
        <p:nvSpPr>
          <p:cNvPr id="34" name="TextovéPole 33"/>
          <p:cNvSpPr txBox="1"/>
          <p:nvPr/>
        </p:nvSpPr>
        <p:spPr>
          <a:xfrm>
            <a:off x="8525588" y="5546779"/>
            <a:ext cx="2978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Position of a particle changes regardless the evaluation of the objective function</a:t>
            </a:r>
          </a:p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84039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PSO – Swarm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ovéPole 12"/>
              <p:cNvSpPr txBox="1"/>
              <p:nvPr/>
            </p:nvSpPr>
            <p:spPr>
              <a:xfrm>
                <a:off x="297180" y="2111829"/>
                <a:ext cx="7239000" cy="412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Swarm = population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𝑔𝐵𝑒𝑠𝑡</m:t>
                    </m:r>
                  </m:oMath>
                </a14:m>
                <a:r>
                  <a:rPr lang="en-US" dirty="0"/>
                  <a:t> … global best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… inertia weight: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actual migration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13" name="TextovéPol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" y="2111829"/>
                <a:ext cx="7239000" cy="4124271"/>
              </a:xfrm>
              <a:prstGeom prst="rect">
                <a:avLst/>
              </a:prstGeom>
              <a:blipFill>
                <a:blip r:embed="rId3"/>
                <a:stretch>
                  <a:fillRect l="-758" t="-73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40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PSO – Particle motion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297181" y="264649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3.4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297181" y="376663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297180" y="301987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297181" y="339325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297181" y="414001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301306" y="4700086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48.65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1261900" y="264422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0.3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1261900" y="376436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1261899" y="301760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-1.2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1261900" y="339098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0.6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1261900" y="413774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-0.8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ovéPole 18"/>
              <p:cNvSpPr txBox="1"/>
              <p:nvPr/>
            </p:nvSpPr>
            <p:spPr>
              <a:xfrm>
                <a:off x="314995" y="5158331"/>
                <a:ext cx="574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9" name="TextovéPol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5" y="5158331"/>
                <a:ext cx="574452" cy="276999"/>
              </a:xfrm>
              <a:prstGeom prst="rect">
                <a:avLst/>
              </a:prstGeom>
              <a:blipFill>
                <a:blip r:embed="rId3"/>
                <a:stretch>
                  <a:fillRect l="-13830" t="-45652" r="-31915" b="-3260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ovéPole 19"/>
              <p:cNvSpPr txBox="1"/>
              <p:nvPr/>
            </p:nvSpPr>
            <p:spPr>
              <a:xfrm>
                <a:off x="301306" y="2272667"/>
                <a:ext cx="60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0" name="TextovéPol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6" y="2272667"/>
                <a:ext cx="601831" cy="369332"/>
              </a:xfrm>
              <a:prstGeom prst="rect">
                <a:avLst/>
              </a:prstGeom>
              <a:blipFill>
                <a:blip r:embed="rId4"/>
                <a:stretch>
                  <a:fillRect t="-23333" r="-17172" b="-1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délník 20"/>
          <p:cNvSpPr/>
          <p:nvPr/>
        </p:nvSpPr>
        <p:spPr>
          <a:xfrm>
            <a:off x="2290209" y="265917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3.4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2" name="Obdélník 21"/>
          <p:cNvSpPr/>
          <p:nvPr/>
        </p:nvSpPr>
        <p:spPr>
          <a:xfrm>
            <a:off x="2290209" y="377931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5.0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3" name="Obdélník 22"/>
          <p:cNvSpPr/>
          <p:nvPr/>
        </p:nvSpPr>
        <p:spPr>
          <a:xfrm>
            <a:off x="2290208" y="303255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2.5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4" name="Obdélník 23"/>
          <p:cNvSpPr/>
          <p:nvPr/>
        </p:nvSpPr>
        <p:spPr>
          <a:xfrm>
            <a:off x="2290209" y="340593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1.0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5" name="Obdélník 24"/>
          <p:cNvSpPr/>
          <p:nvPr/>
        </p:nvSpPr>
        <p:spPr>
          <a:xfrm>
            <a:off x="2290209" y="415269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2.2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26" name="Obdélník 25"/>
          <p:cNvSpPr/>
          <p:nvPr/>
        </p:nvSpPr>
        <p:spPr>
          <a:xfrm>
            <a:off x="2294334" y="4712767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48.65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ovéPole 26"/>
              <p:cNvSpPr txBox="1"/>
              <p:nvPr/>
            </p:nvSpPr>
            <p:spPr>
              <a:xfrm>
                <a:off x="2042920" y="5136915"/>
                <a:ext cx="108068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𝑝𝐵𝑒𝑠𝑡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7" name="TextovéPol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20" y="5136915"/>
                <a:ext cx="1080680" cy="298415"/>
              </a:xfrm>
              <a:prstGeom prst="rect">
                <a:avLst/>
              </a:prstGeom>
              <a:blipFill>
                <a:blip r:embed="rId5"/>
                <a:stretch>
                  <a:fillRect l="-7345" t="-42857" r="-7910" b="-2653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ovéPole 27"/>
              <p:cNvSpPr txBox="1"/>
              <p:nvPr/>
            </p:nvSpPr>
            <p:spPr>
              <a:xfrm>
                <a:off x="2222495" y="2256048"/>
                <a:ext cx="60183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𝑝𝐵𝑒𝑠𝑡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8" name="TextovéPol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95" y="2256048"/>
                <a:ext cx="601831" cy="390748"/>
              </a:xfrm>
              <a:prstGeom prst="rect">
                <a:avLst/>
              </a:prstGeom>
              <a:blipFill>
                <a:blip r:embed="rId6"/>
                <a:stretch>
                  <a:fillRect t="-20313" r="-42857" b="-781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ovéPole 28"/>
              <p:cNvSpPr txBox="1"/>
              <p:nvPr/>
            </p:nvSpPr>
            <p:spPr>
              <a:xfrm>
                <a:off x="1261899" y="2265778"/>
                <a:ext cx="60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9" name="TextovéPol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99" y="2265778"/>
                <a:ext cx="601831" cy="369332"/>
              </a:xfrm>
              <a:prstGeom prst="rect">
                <a:avLst/>
              </a:prstGeom>
              <a:blipFill>
                <a:blip r:embed="rId7"/>
                <a:stretch>
                  <a:fillRect t="-23333" r="-18182" b="-1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délník 29"/>
          <p:cNvSpPr/>
          <p:nvPr/>
        </p:nvSpPr>
        <p:spPr>
          <a:xfrm>
            <a:off x="3813092" y="266173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1" name="Obdélník 30"/>
          <p:cNvSpPr/>
          <p:nvPr/>
        </p:nvSpPr>
        <p:spPr>
          <a:xfrm>
            <a:off x="3813092" y="378187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2" name="Obdélník 31"/>
          <p:cNvSpPr/>
          <p:nvPr/>
        </p:nvSpPr>
        <p:spPr>
          <a:xfrm>
            <a:off x="3813091" y="303511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3" name="Obdélník 32"/>
          <p:cNvSpPr/>
          <p:nvPr/>
        </p:nvSpPr>
        <p:spPr>
          <a:xfrm>
            <a:off x="3813092" y="340849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4" name="Obdélník 33"/>
          <p:cNvSpPr/>
          <p:nvPr/>
        </p:nvSpPr>
        <p:spPr>
          <a:xfrm>
            <a:off x="3813092" y="415525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p:sp>
        <p:nvSpPr>
          <p:cNvPr id="35" name="Obdélník 34"/>
          <p:cNvSpPr/>
          <p:nvPr/>
        </p:nvSpPr>
        <p:spPr>
          <a:xfrm>
            <a:off x="3817217" y="4715322"/>
            <a:ext cx="586105" cy="37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/>
                </a:solidFill>
              </a:rPr>
              <a:t>0.0</a:t>
            </a:r>
            <a:endParaRPr lang="cs-CZ" sz="13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ovéPole 35"/>
              <p:cNvSpPr txBox="1"/>
              <p:nvPr/>
            </p:nvSpPr>
            <p:spPr>
              <a:xfrm>
                <a:off x="3565803" y="5139470"/>
                <a:ext cx="97526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𝑔𝐵𝑒𝑠𝑡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6" name="TextovéPol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803" y="5139470"/>
                <a:ext cx="975267" cy="299569"/>
              </a:xfrm>
              <a:prstGeom prst="rect">
                <a:avLst/>
              </a:prstGeom>
              <a:blipFill>
                <a:blip r:embed="rId8"/>
                <a:stretch>
                  <a:fillRect l="-8125" t="-40816" r="-8750" b="-2857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ovéPole 36"/>
              <p:cNvSpPr txBox="1"/>
              <p:nvPr/>
            </p:nvSpPr>
            <p:spPr>
              <a:xfrm>
                <a:off x="3745378" y="2258603"/>
                <a:ext cx="60183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𝑔𝐵𝑒𝑠𝑡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7" name="TextovéPol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378" y="2258603"/>
                <a:ext cx="601831" cy="391902"/>
              </a:xfrm>
              <a:prstGeom prst="rect">
                <a:avLst/>
              </a:prstGeom>
              <a:blipFill>
                <a:blip r:embed="rId9"/>
                <a:stretch>
                  <a:fillRect t="-20313" r="-25253" b="-937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ovéPole 2"/>
              <p:cNvSpPr txBox="1"/>
              <p:nvPr/>
            </p:nvSpPr>
            <p:spPr>
              <a:xfrm>
                <a:off x="4841540" y="2258603"/>
                <a:ext cx="6580840" cy="403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A499"/>
                    </a:solidFill>
                  </a:rPr>
                  <a:t>New velocity of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A4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i="1">
                                <a:solidFill>
                                  <a:srgbClr val="00A4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A4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A4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A499"/>
                    </a:solidFill>
                  </a:rPr>
                  <a:t>:</a:t>
                </a:r>
              </a:p>
              <a:p>
                <a:endParaRPr lang="en-US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𝑝𝐵𝑒𝑠𝑡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))+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𝑔𝐵𝑒𝑠𝑡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… random number in uniform distribution 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… learning constants, usually set to 2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rgbClr val="00A499"/>
                    </a:solidFill>
                  </a:rPr>
                  <a:t>New position of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A4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600" i="1">
                                <a:solidFill>
                                  <a:srgbClr val="00A4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A4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A4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A499"/>
                    </a:solidFill>
                  </a:rPr>
                  <a:t>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cs-CZ" sz="1600" dirty="0"/>
              </a:p>
              <a:p>
                <a:endParaRPr lang="cs-CZ" sz="1600" dirty="0"/>
              </a:p>
              <a:p>
                <a:endParaRPr lang="cs-CZ" sz="1600" dirty="0"/>
              </a:p>
              <a:p>
                <a:endParaRPr lang="cs-CZ" dirty="0"/>
              </a:p>
              <a:p>
                <a:endParaRPr lang="cs-CZ" dirty="0"/>
              </a:p>
            </p:txBody>
          </p:sp>
        </mc:Choice>
        <mc:Fallback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40" y="2258603"/>
                <a:ext cx="6580840" cy="4033989"/>
              </a:xfrm>
              <a:prstGeom prst="rect">
                <a:avLst/>
              </a:prstGeom>
              <a:blipFill>
                <a:blip r:embed="rId10"/>
                <a:stretch>
                  <a:fillRect l="-741" t="-211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0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7" y="1028700"/>
            <a:ext cx="11796416" cy="839289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PSO – Pseudocode – Main Loop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3" name="TextovéPole 2"/>
          <p:cNvSpPr txBox="1"/>
          <p:nvPr/>
        </p:nvSpPr>
        <p:spPr>
          <a:xfrm>
            <a:off x="388620" y="1867989"/>
            <a:ext cx="1143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swarm = Generate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pop_size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random individuals (you can use the class Solution mentioned in Exercise 1)</a:t>
            </a: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gBest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Select the best individual from the population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particle, generate velocity vector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 = 0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while m &lt;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M_max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 enumerate(swarm): </a:t>
            </a: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Calculate a new velocity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for a particle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Check boundaries of velocity 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v_mini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v_maxi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Calculate a new position for a particle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 position is always replaced by a new position. CHECK BOUNDARIES!</a:t>
            </a: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Compare a new position of a particle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 its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pBest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if new position of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better than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position of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better than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gBest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gBest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pBest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 += 1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70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08" y="3558519"/>
            <a:ext cx="3281858" cy="246139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>
                <a:solidFill>
                  <a:srgbClr val="00A499"/>
                </a:solidFill>
              </a:rPr>
              <a:t>Task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31/10/20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3135" y="6331711"/>
            <a:ext cx="9937749" cy="318604"/>
          </a:xfrm>
        </p:spPr>
        <p:txBody>
          <a:bodyPr/>
          <a:lstStyle/>
          <a:p>
            <a:r>
              <a:rPr lang="cs-CZ" dirty="0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/>
              <p:cNvSpPr txBox="1"/>
              <p:nvPr/>
            </p:nvSpPr>
            <p:spPr>
              <a:xfrm>
                <a:off x="249318" y="2220188"/>
                <a:ext cx="436078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ourier New" panose="02070309020205020404" pitchFamily="49" charset="0"/>
                  </a:rPr>
                  <a:t>Implement PSO with inertia weight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ourier New" panose="02070309020205020404" pitchFamily="49" charset="0"/>
                  </a:rPr>
                  <a:t>Use PSO to find out the optimal solution of the optimization functions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cs typeface="Courier New" panose="020703090202050204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𝑝𝑜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𝑠𝑖𝑧𝑒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15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=2.0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𝑚𝑎𝑥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=50</m:t>
                    </m:r>
                  </m:oMath>
                </a14:m>
                <a:endParaRPr lang="en-GB" sz="2000" b="0" dirty="0">
                  <a:cs typeface="Courier New" panose="020703090202050204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cs typeface="Courier New" panose="020703090202050204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ourier New" panose="02070309020205020404" pitchFamily="49" charset="0"/>
                  </a:rPr>
                  <a:t>Visualize the process of search (in 3D)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cs typeface="Courier New" panose="020703090202050204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ourier New" panose="02070309020205020404" pitchFamily="49" charset="0"/>
                  </a:rPr>
                  <a:t>Inspiration: Figures 1, 2, and 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18" y="2220188"/>
                <a:ext cx="4360782" cy="4154984"/>
              </a:xfrm>
              <a:prstGeom prst="rect">
                <a:avLst/>
              </a:prstGeom>
              <a:blipFill>
                <a:blip r:embed="rId4"/>
                <a:stretch>
                  <a:fillRect l="-1259" t="-733" r="-139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ovéPole 8"/>
          <p:cNvSpPr txBox="1"/>
          <p:nvPr/>
        </p:nvSpPr>
        <p:spPr>
          <a:xfrm>
            <a:off x="5627370" y="486156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9216549" y="601991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  <a:endParaRPr lang="cs-CZ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9222918" y="334802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70" y="2019845"/>
            <a:ext cx="3911600" cy="29337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51" y="1090052"/>
            <a:ext cx="3094534" cy="23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4545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B9B6A61E-0F9B-2E40-B772-69F0F0447E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67DD9339-61A0-9242-BAD7-819822963DFB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Games and AI</Template>
  <TotalTime>1994</TotalTime>
  <Words>600</Words>
  <Application>Microsoft Office PowerPoint</Application>
  <PresentationFormat>Širokoúhlá obrazovka</PresentationFormat>
  <Paragraphs>207</Paragraphs>
  <Slides>10</Slides>
  <Notes>10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Motiv Office</vt:lpstr>
      <vt:lpstr>Custom Design</vt:lpstr>
      <vt:lpstr>Prezentace aplikace PowerPoint</vt:lpstr>
      <vt:lpstr>Biologically inspired algorithms Exercise 6</vt:lpstr>
      <vt:lpstr>Content</vt:lpstr>
      <vt:lpstr>PSO – Control Parameters</vt:lpstr>
      <vt:lpstr>PSO – Particle</vt:lpstr>
      <vt:lpstr>PSO – Swarm</vt:lpstr>
      <vt:lpstr>PSO – Particle motion</vt:lpstr>
      <vt:lpstr>PSO – Pseudocode – Main Loop</vt:lpstr>
      <vt:lpstr>Task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Uživatel systému Windows</dc:creator>
  <cp:lastModifiedBy>Skanderova Lenka</cp:lastModifiedBy>
  <cp:revision>224</cp:revision>
  <dcterms:created xsi:type="dcterms:W3CDTF">2020-09-24T07:05:11Z</dcterms:created>
  <dcterms:modified xsi:type="dcterms:W3CDTF">2020-10-31T17:03:47Z</dcterms:modified>
</cp:coreProperties>
</file>